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D2DB57C-CFD8-4DAB-82D6-94EE014BF1A9}" type="slidenum">
              <a:rPr lang="ru-RU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053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F2BED71-064D-44CE-A5C6-E6E8DCC0D7DE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2" name="Рисунок 41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43" name="Рисунок 42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5" name="Рисунок 84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86" name="Рисунок 85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7E043-35DA-44FC-8599-F45307D8B5E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3473-1781-4194-95BE-70326A54E0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0" t="0" r="r" b="b"/>
            <a:pathLst>
              <a:path w="5773" h="657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0" t="0" r="r" b="b"/>
            <a:pathLst>
              <a:path w="3001" h="596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0" t="0" r="r" b="b"/>
            <a:pathLst>
              <a:path w="5773" h="1056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0" t="0" r="r" b="b"/>
            <a:pathLst>
              <a:path w="5767" h="855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ru-RU" sz="5000" strike="noStrike">
                <a:solidFill>
                  <a:srgbClr val="04617B"/>
                </a:solidFill>
                <a:latin typeface="Calibri"/>
              </a:rPr>
              <a:t>Образец заголовка</a:t>
            </a:r>
            <a:endParaRPr/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70000"/>
              <a:buFont typeface="Wingdings 2" charset="2"/>
              <a:buChar char=""/>
            </a:pPr>
            <a:r>
              <a:rPr lang="ru-RU" sz="2100" strike="noStrike">
                <a:solidFill>
                  <a:srgbClr val="000000"/>
                </a:solidFill>
                <a:latin typeface="Constanti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65000"/>
              <a:buFont typeface="Wingdings 2" charset="2"/>
              <a:buChar char=""/>
            </a:pPr>
            <a:r>
              <a:rPr lang="ru-RU" sz="2000" strike="noStrike">
                <a:solidFill>
                  <a:srgbClr val="000000"/>
                </a:solidFill>
                <a:latin typeface="Constanti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 2" charset="2"/>
              <a:buChar char=""/>
            </a:pPr>
            <a:r>
              <a:rPr lang="ru-RU" sz="2000" strike="noStrike">
                <a:solidFill>
                  <a:srgbClr val="000000"/>
                </a:solidFill>
                <a:latin typeface="Constantia"/>
              </a:rPr>
              <a:t>Пятый уровень</a:t>
            </a:r>
            <a:endParaRPr/>
          </a:p>
        </p:txBody>
      </p:sp>
      <p:sp>
        <p:nvSpPr>
          <p:cNvPr id="50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35C75"/>
                </a:solidFill>
                <a:latin typeface="Constantia"/>
              </a:rPr>
              <a:t>3.10.22</a:t>
            </a:r>
            <a:endParaRPr/>
          </a:p>
        </p:txBody>
      </p:sp>
      <p:sp>
        <p:nvSpPr>
          <p:cNvPr id="51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/>
          </a:p>
        </p:txBody>
      </p:sp>
      <p:sp>
        <p:nvSpPr>
          <p:cNvPr id="52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A8A4ECB0-6D03-4CEF-8A75-581470459DFF}" type="slidenum">
              <a:rPr lang="ru-RU" sz="1200" strike="noStrike">
                <a:solidFill>
                  <a:srgbClr val="035C75"/>
                </a:solidFill>
                <a:latin typeface="Constantia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03640" y="1268640"/>
            <a:ext cx="7179840" cy="1893960"/>
          </a:xfrm>
          <a:prstGeom prst="rect">
            <a:avLst/>
          </a:prstGeom>
          <a:noFill/>
          <a:ln>
            <a:noFill/>
          </a:ln>
        </p:spPr>
        <p:txBody>
          <a:bodyPr lIns="0" tIns="0" rIns="18360" bIns="0" anchor="b"/>
          <a:lstStyle/>
          <a:p>
            <a:pPr algn="ctr">
              <a:lnSpc>
                <a:spcPct val="100000"/>
              </a:lnSpc>
            </a:pPr>
            <a:r>
              <a:rPr lang="ru-RU" sz="5600" b="1" strike="noStrike">
                <a:solidFill>
                  <a:srgbClr val="50E0EA"/>
                </a:solidFill>
                <a:latin typeface="Times New Roman"/>
              </a:rPr>
              <a:t>Обобщающий урок по геометрии на тему:
«Треугольники»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  <a:noFill/>
          <a:ln>
            <a:noFill/>
          </a:ln>
        </p:spPr>
        <p:txBody>
          <a:bodyPr lIns="0" tIns="45000" rIns="18360" bIns="45000"/>
          <a:lstStyle/>
          <a:p>
            <a:pPr algn="r">
              <a:lnSpc>
                <a:spcPct val="100000"/>
              </a:lnSpc>
            </a:pPr>
            <a:r>
              <a:rPr lang="ru-RU" sz="2600" strike="noStrike">
                <a:solidFill>
                  <a:srgbClr val="FFFFFF"/>
                </a:solidFill>
                <a:latin typeface="Times New Roman"/>
              </a:rPr>
              <a:t>Подготовила: Михайлова Юлия Валерьевна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600" strike="noStrike">
                <a:solidFill>
                  <a:srgbClr val="FFFFFF"/>
                </a:solidFill>
                <a:latin typeface="Times New Roman"/>
              </a:rPr>
              <a:t>Направление: «Математика.03»</a:t>
            </a:r>
            <a:endParaRPr/>
          </a:p>
        </p:txBody>
      </p:sp>
      <p:pic>
        <p:nvPicPr>
          <p:cNvPr id="94" name="Picture 2"/>
          <p:cNvPicPr/>
          <p:nvPr/>
        </p:nvPicPr>
        <p:blipFill>
          <a:blip r:embed="rId2"/>
          <a:stretch/>
        </p:blipFill>
        <p:spPr>
          <a:xfrm>
            <a:off x="1115640" y="4365000"/>
            <a:ext cx="2761920" cy="1657080"/>
          </a:xfrm>
          <a:prstGeom prst="rect">
            <a:avLst/>
          </a:prstGeom>
          <a:ln>
            <a:noFill/>
          </a:ln>
        </p:spPr>
      </p:pic>
      <p:pic>
        <p:nvPicPr>
          <p:cNvPr id="95" name="Picture 2"/>
          <p:cNvPicPr/>
          <p:nvPr/>
        </p:nvPicPr>
        <p:blipFill>
          <a:blip r:embed="rId3"/>
          <a:stretch/>
        </p:blipFill>
        <p:spPr>
          <a:xfrm>
            <a:off x="6084000" y="4437000"/>
            <a:ext cx="1449720" cy="1437840"/>
          </a:xfrm>
          <a:prstGeom prst="rect">
            <a:avLst/>
          </a:prstGeom>
          <a:ln w="9360">
            <a:noFill/>
          </a:ln>
        </p:spPr>
      </p:pic>
      <p:pic>
        <p:nvPicPr>
          <p:cNvPr id="96" name="Picture 3"/>
          <p:cNvPicPr/>
          <p:nvPr/>
        </p:nvPicPr>
        <p:blipFill>
          <a:blip r:embed="rId4"/>
          <a:stretch/>
        </p:blipFill>
        <p:spPr>
          <a:xfrm>
            <a:off x="251640" y="1700640"/>
            <a:ext cx="1904760" cy="1504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39640" y="620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№4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  В треугольнике АВС    А прямой,    C равен 60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. Докажите, что  AB &lt; 2AC.</a:t>
            </a:r>
            <a:endParaRPr/>
          </a:p>
        </p:txBody>
      </p:sp>
      <p:pic>
        <p:nvPicPr>
          <p:cNvPr id="134" name="Picture 2"/>
          <p:cNvPicPr/>
          <p:nvPr/>
        </p:nvPicPr>
        <p:blipFill>
          <a:blip r:embed="rId2"/>
          <a:stretch/>
        </p:blipFill>
        <p:spPr>
          <a:xfrm>
            <a:off x="3284280" y="2493000"/>
            <a:ext cx="3015720" cy="3960000"/>
          </a:xfrm>
          <a:prstGeom prst="rect">
            <a:avLst/>
          </a:prstGeom>
          <a:ln w="9360">
            <a:noFill/>
          </a:ln>
        </p:spPr>
      </p:pic>
      <p:pic>
        <p:nvPicPr>
          <p:cNvPr id="135" name="Picture 4"/>
          <p:cNvPicPr/>
          <p:nvPr/>
        </p:nvPicPr>
        <p:blipFill>
          <a:blip r:embed="rId3"/>
          <a:stretch/>
        </p:blipFill>
        <p:spPr>
          <a:xfrm>
            <a:off x="5220000" y="1484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36" name="Picture 4"/>
          <p:cNvPicPr/>
          <p:nvPr/>
        </p:nvPicPr>
        <p:blipFill>
          <a:blip r:embed="rId3"/>
          <a:stretch/>
        </p:blipFill>
        <p:spPr>
          <a:xfrm>
            <a:off x="7740360" y="1556640"/>
            <a:ext cx="325800" cy="215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539640" y="620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№5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На рисунке AB = BC и AF = KC.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DKA =   EFC. Докажите, что AD = EC.</a:t>
            </a:r>
            <a:endParaRPr/>
          </a:p>
        </p:txBody>
      </p:sp>
      <p:pic>
        <p:nvPicPr>
          <p:cNvPr id="138" name="Picture 4"/>
          <p:cNvPicPr/>
          <p:nvPr/>
        </p:nvPicPr>
        <p:blipFill>
          <a:blip r:embed="rId2"/>
          <a:stretch/>
        </p:blipFill>
        <p:spPr>
          <a:xfrm>
            <a:off x="467640" y="2205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39" name="Picture 4"/>
          <p:cNvPicPr/>
          <p:nvPr/>
        </p:nvPicPr>
        <p:blipFill>
          <a:blip r:embed="rId2"/>
          <a:stretch/>
        </p:blipFill>
        <p:spPr>
          <a:xfrm>
            <a:off x="2195640" y="2205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40" name="Picture 3"/>
          <p:cNvPicPr/>
          <p:nvPr/>
        </p:nvPicPr>
        <p:blipFill>
          <a:blip r:embed="rId3"/>
          <a:stretch/>
        </p:blipFill>
        <p:spPr>
          <a:xfrm>
            <a:off x="1835640" y="2489760"/>
            <a:ext cx="5664600" cy="4187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39640" y="620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№6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На рисунке AB= BC, OM – биссектриса 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∆ 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AOB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,   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MOC = 135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. Докажите, что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 ABO =    OBC.</a:t>
            </a:r>
            <a:endParaRPr/>
          </a:p>
        </p:txBody>
      </p:sp>
      <p:pic>
        <p:nvPicPr>
          <p:cNvPr id="142" name="Picture 4"/>
          <p:cNvPicPr/>
          <p:nvPr/>
        </p:nvPicPr>
        <p:blipFill>
          <a:blip r:embed="rId2"/>
          <a:stretch/>
        </p:blipFill>
        <p:spPr>
          <a:xfrm>
            <a:off x="2411640" y="2061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43" name="Picture 4"/>
          <p:cNvPicPr/>
          <p:nvPr/>
        </p:nvPicPr>
        <p:blipFill>
          <a:blip r:embed="rId2"/>
          <a:stretch/>
        </p:blipFill>
        <p:spPr>
          <a:xfrm>
            <a:off x="4716000" y="2709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44" name="Picture 4"/>
          <p:cNvPicPr/>
          <p:nvPr/>
        </p:nvPicPr>
        <p:blipFill>
          <a:blip r:embed="rId2"/>
          <a:stretch/>
        </p:blipFill>
        <p:spPr>
          <a:xfrm>
            <a:off x="2915640" y="2709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45" name="Picture 2"/>
          <p:cNvPicPr/>
          <p:nvPr/>
        </p:nvPicPr>
        <p:blipFill>
          <a:blip r:embed="rId3"/>
          <a:stretch/>
        </p:blipFill>
        <p:spPr>
          <a:xfrm>
            <a:off x="1619640" y="2565000"/>
            <a:ext cx="5895720" cy="40096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51640" y="620640"/>
            <a:ext cx="8445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200" strike="noStrike">
                <a:solidFill>
                  <a:srgbClr val="000000"/>
                </a:solidFill>
                <a:latin typeface="Constantia"/>
              </a:rPr>
              <a:t> №7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Constantia"/>
              </a:rPr>
              <a:t>На рисунке    ВАС=    F,    1=   2, AD=CF,    E=90</a:t>
            </a:r>
            <a:r>
              <a:rPr lang="ru-RU" sz="3200" strike="noStrike">
                <a:solidFill>
                  <a:srgbClr val="000000"/>
                </a:solidFill>
                <a:latin typeface="Arial"/>
              </a:rPr>
              <a:t>°, </a:t>
            </a:r>
            <a:r>
              <a:rPr lang="ru-RU" sz="3200" strike="noStrike">
                <a:solidFill>
                  <a:srgbClr val="000000"/>
                </a:solidFill>
                <a:latin typeface="Constantia"/>
              </a:rPr>
              <a:t>EF=15 дм. Найдите высоту </a:t>
            </a:r>
            <a:r>
              <a:rPr lang="ru-RU" sz="3200" strike="noStrike">
                <a:solidFill>
                  <a:srgbClr val="000000"/>
                </a:solidFill>
                <a:latin typeface="Arial"/>
              </a:rPr>
              <a:t>∆</a:t>
            </a:r>
            <a:r>
              <a:rPr lang="ru-RU" sz="3200" strike="noStrike">
                <a:solidFill>
                  <a:srgbClr val="000000"/>
                </a:solidFill>
                <a:latin typeface="Constantia"/>
              </a:rPr>
              <a:t>AMC, проведенную из вершины А. </a:t>
            </a:r>
            <a:endParaRPr/>
          </a:p>
        </p:txBody>
      </p:sp>
      <p:pic>
        <p:nvPicPr>
          <p:cNvPr id="147" name="Picture 4"/>
          <p:cNvPicPr/>
          <p:nvPr/>
        </p:nvPicPr>
        <p:blipFill>
          <a:blip r:embed="rId2"/>
          <a:stretch/>
        </p:blipFill>
        <p:spPr>
          <a:xfrm>
            <a:off x="4500000" y="1412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48" name="Picture 4"/>
          <p:cNvPicPr/>
          <p:nvPr/>
        </p:nvPicPr>
        <p:blipFill>
          <a:blip r:embed="rId2"/>
          <a:stretch/>
        </p:blipFill>
        <p:spPr>
          <a:xfrm>
            <a:off x="3132000" y="1412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49" name="Picture 4"/>
          <p:cNvPicPr/>
          <p:nvPr/>
        </p:nvPicPr>
        <p:blipFill>
          <a:blip r:embed="rId2"/>
          <a:stretch/>
        </p:blipFill>
        <p:spPr>
          <a:xfrm>
            <a:off x="5220000" y="1412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50" name="Picture 4"/>
          <p:cNvPicPr/>
          <p:nvPr/>
        </p:nvPicPr>
        <p:blipFill>
          <a:blip r:embed="rId2"/>
          <a:stretch/>
        </p:blipFill>
        <p:spPr>
          <a:xfrm>
            <a:off x="5868000" y="1412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51" name="Picture 4"/>
          <p:cNvPicPr/>
          <p:nvPr/>
        </p:nvPicPr>
        <p:blipFill>
          <a:blip r:embed="rId2"/>
          <a:stretch/>
        </p:blipFill>
        <p:spPr>
          <a:xfrm>
            <a:off x="539640" y="1917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52" name="Picture 2"/>
          <p:cNvPicPr/>
          <p:nvPr/>
        </p:nvPicPr>
        <p:blipFill>
          <a:blip r:embed="rId3"/>
          <a:stretch/>
        </p:blipFill>
        <p:spPr>
          <a:xfrm>
            <a:off x="1043640" y="3141000"/>
            <a:ext cx="7082640" cy="3024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395640" y="692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 №8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   Через точку K, взятую на стороне AB </a:t>
            </a:r>
            <a:r>
              <a:rPr lang="ru-RU" sz="2600" strike="noStrike">
                <a:solidFill>
                  <a:srgbClr val="000000"/>
                </a:solidFill>
                <a:latin typeface="Arial"/>
              </a:rPr>
              <a:t>∆</a:t>
            </a: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ABC,  проведена прямая, перпендикулярная AB и пересекающая сторону AC в точке D. Известно, что     KDB равен    KDA, AC = 30см, BC = 15 см. Найдите периметр </a:t>
            </a:r>
            <a:r>
              <a:rPr lang="ru-RU" sz="2600" strike="noStrike">
                <a:solidFill>
                  <a:srgbClr val="000000"/>
                </a:solidFill>
                <a:latin typeface="Arial"/>
              </a:rPr>
              <a:t>∆</a:t>
            </a: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BDC.</a:t>
            </a:r>
            <a:endParaRPr/>
          </a:p>
        </p:txBody>
      </p:sp>
      <p:pic>
        <p:nvPicPr>
          <p:cNvPr id="154" name="Picture 4"/>
          <p:cNvPicPr/>
          <p:nvPr/>
        </p:nvPicPr>
        <p:blipFill>
          <a:blip r:embed="rId2"/>
          <a:stretch/>
        </p:blipFill>
        <p:spPr>
          <a:xfrm>
            <a:off x="395640" y="2493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55" name="Picture 4"/>
          <p:cNvPicPr/>
          <p:nvPr/>
        </p:nvPicPr>
        <p:blipFill>
          <a:blip r:embed="rId2"/>
          <a:stretch/>
        </p:blipFill>
        <p:spPr>
          <a:xfrm>
            <a:off x="2339640" y="249300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56" name="Picture 3"/>
          <p:cNvPicPr/>
          <p:nvPr/>
        </p:nvPicPr>
        <p:blipFill>
          <a:blip r:embed="rId3"/>
          <a:stretch/>
        </p:blipFill>
        <p:spPr>
          <a:xfrm>
            <a:off x="2843640" y="3149280"/>
            <a:ext cx="3376440" cy="3425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611640" y="620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№9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На рисунке OA=OC и    AOD =   COD. Докажите, что 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∆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ABD равен 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∆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CBD.</a:t>
            </a:r>
            <a:endParaRPr/>
          </a:p>
        </p:txBody>
      </p:sp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2627640" y="2493000"/>
            <a:ext cx="3600000" cy="4245120"/>
          </a:xfrm>
          <a:prstGeom prst="rect">
            <a:avLst/>
          </a:prstGeom>
          <a:ln w="9360">
            <a:noFill/>
          </a:ln>
        </p:spPr>
      </p:pic>
      <p:pic>
        <p:nvPicPr>
          <p:cNvPr id="159" name="Picture 4"/>
          <p:cNvPicPr/>
          <p:nvPr/>
        </p:nvPicPr>
        <p:blipFill>
          <a:blip r:embed="rId3"/>
          <a:stretch/>
        </p:blipFill>
        <p:spPr>
          <a:xfrm>
            <a:off x="5220000" y="1484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60" name="Picture 4"/>
          <p:cNvPicPr/>
          <p:nvPr/>
        </p:nvPicPr>
        <p:blipFill>
          <a:blip r:embed="rId3"/>
          <a:stretch/>
        </p:blipFill>
        <p:spPr>
          <a:xfrm>
            <a:off x="6948360" y="1484640"/>
            <a:ext cx="325800" cy="215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Замечательные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</a:t>
            </a: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отрезки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в </a:t>
            </a:r>
            <a:r>
              <a:rPr lang="ru-RU" sz="5000" i="1" strike="noStrike">
                <a:solidFill>
                  <a:srgbClr val="04617B"/>
                </a:solidFill>
                <a:latin typeface="Calibri"/>
              </a:rPr>
              <a:t>треугольнике</a:t>
            </a:r>
            <a:endParaRPr/>
          </a:p>
        </p:txBody>
      </p:sp>
      <p:graphicFrame>
        <p:nvGraphicFramePr>
          <p:cNvPr id="162" name="Table 2"/>
          <p:cNvGraphicFramePr/>
          <p:nvPr/>
        </p:nvGraphicFramePr>
        <p:xfrm>
          <a:off x="179640" y="1935000"/>
          <a:ext cx="8784720" cy="4086000"/>
        </p:xfrm>
        <a:graphic>
          <a:graphicData uri="http://schemas.openxmlformats.org/drawingml/2006/table">
            <a:tbl>
              <a:tblPr/>
              <a:tblGrid>
                <a:gridCol w="2928240"/>
                <a:gridCol w="2928240"/>
                <a:gridCol w="2928240"/>
              </a:tblGrid>
              <a:tr h="6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i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МЕДИАНА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  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Arial"/>
                        </a:rPr>
                        <a:t>∆АВС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i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БИССЕКТРИСА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 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Arial"/>
                        </a:rPr>
                        <a:t>∆АВС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i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ВЫСОТА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  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Arial"/>
                        </a:rPr>
                        <a:t>∆АВС</a:t>
                      </a:r>
                      <a:endParaRPr/>
                    </a:p>
                  </a:txBody>
                  <a:tcPr/>
                </a:tc>
              </a:tr>
              <a:tr h="1703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" name="Picture 4"/>
          <p:cNvPicPr/>
          <p:nvPr/>
        </p:nvPicPr>
        <p:blipFill>
          <a:blip r:embed="rId2"/>
          <a:stretch/>
        </p:blipFill>
        <p:spPr>
          <a:xfrm>
            <a:off x="251640" y="2709000"/>
            <a:ext cx="2818440" cy="1511640"/>
          </a:xfrm>
          <a:prstGeom prst="rect">
            <a:avLst/>
          </a:prstGeom>
          <a:ln w="9360">
            <a:noFill/>
          </a:ln>
        </p:spPr>
      </p:pic>
      <p:pic>
        <p:nvPicPr>
          <p:cNvPr id="164" name="Picture 6"/>
          <p:cNvPicPr/>
          <p:nvPr/>
        </p:nvPicPr>
        <p:blipFill>
          <a:blip r:embed="rId3"/>
          <a:stretch/>
        </p:blipFill>
        <p:spPr>
          <a:xfrm>
            <a:off x="251640" y="4437000"/>
            <a:ext cx="2777400" cy="1511640"/>
          </a:xfrm>
          <a:prstGeom prst="rect">
            <a:avLst/>
          </a:prstGeom>
          <a:ln w="9360">
            <a:noFill/>
          </a:ln>
        </p:spPr>
      </p:pic>
      <p:pic>
        <p:nvPicPr>
          <p:cNvPr id="165" name="Picture 2"/>
          <p:cNvPicPr/>
          <p:nvPr/>
        </p:nvPicPr>
        <p:blipFill>
          <a:blip r:embed="rId4"/>
          <a:stretch/>
        </p:blipFill>
        <p:spPr>
          <a:xfrm>
            <a:off x="3204000" y="4437000"/>
            <a:ext cx="2783160" cy="1511640"/>
          </a:xfrm>
          <a:prstGeom prst="rect">
            <a:avLst/>
          </a:prstGeom>
          <a:ln w="9360">
            <a:noFill/>
          </a:ln>
        </p:spPr>
      </p:pic>
      <p:pic>
        <p:nvPicPr>
          <p:cNvPr id="166" name="Picture 4"/>
          <p:cNvPicPr/>
          <p:nvPr/>
        </p:nvPicPr>
        <p:blipFill>
          <a:blip r:embed="rId5"/>
          <a:stretch/>
        </p:blipFill>
        <p:spPr>
          <a:xfrm>
            <a:off x="3204000" y="2709000"/>
            <a:ext cx="2736000" cy="1471320"/>
          </a:xfrm>
          <a:prstGeom prst="rect">
            <a:avLst/>
          </a:prstGeom>
          <a:ln w="9360">
            <a:noFill/>
          </a:ln>
        </p:spPr>
      </p:pic>
      <p:pic>
        <p:nvPicPr>
          <p:cNvPr id="167" name="Picture 7"/>
          <p:cNvPicPr/>
          <p:nvPr/>
        </p:nvPicPr>
        <p:blipFill>
          <a:blip r:embed="rId6"/>
          <a:stretch/>
        </p:blipFill>
        <p:spPr>
          <a:xfrm>
            <a:off x="6156000" y="4437000"/>
            <a:ext cx="2664000" cy="1505880"/>
          </a:xfrm>
          <a:prstGeom prst="rect">
            <a:avLst/>
          </a:prstGeom>
          <a:ln w="9360">
            <a:noFill/>
          </a:ln>
        </p:spPr>
      </p:pic>
      <p:pic>
        <p:nvPicPr>
          <p:cNvPr id="168" name="Picture 9"/>
          <p:cNvPicPr/>
          <p:nvPr/>
        </p:nvPicPr>
        <p:blipFill>
          <a:blip r:embed="rId7"/>
          <a:stretch/>
        </p:blipFill>
        <p:spPr>
          <a:xfrm>
            <a:off x="6156000" y="2709000"/>
            <a:ext cx="2664000" cy="1439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0" y="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Признаки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</a:t>
            </a: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равенства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треугольников</a:t>
            </a:r>
            <a:endParaRPr/>
          </a:p>
        </p:txBody>
      </p:sp>
      <p:pic>
        <p:nvPicPr>
          <p:cNvPr id="170" name="Picture 2"/>
          <p:cNvPicPr/>
          <p:nvPr/>
        </p:nvPicPr>
        <p:blipFill>
          <a:blip r:embed="rId2"/>
          <a:stretch/>
        </p:blipFill>
        <p:spPr>
          <a:xfrm>
            <a:off x="1043640" y="1484640"/>
            <a:ext cx="4880160" cy="1511640"/>
          </a:xfrm>
          <a:prstGeom prst="rect">
            <a:avLst/>
          </a:prstGeom>
          <a:ln>
            <a:noFill/>
          </a:ln>
        </p:spPr>
      </p:pic>
      <p:pic>
        <p:nvPicPr>
          <p:cNvPr id="171" name="Picture 4"/>
          <p:cNvPicPr/>
          <p:nvPr/>
        </p:nvPicPr>
        <p:blipFill>
          <a:blip r:embed="rId3"/>
          <a:stretch/>
        </p:blipFill>
        <p:spPr>
          <a:xfrm>
            <a:off x="1043640" y="5013000"/>
            <a:ext cx="4896360" cy="1844640"/>
          </a:xfrm>
          <a:prstGeom prst="rect">
            <a:avLst/>
          </a:prstGeom>
          <a:ln>
            <a:noFill/>
          </a:ln>
        </p:spPr>
      </p:pic>
      <p:sp>
        <p:nvSpPr>
          <p:cNvPr id="172" name="CustomShape 2"/>
          <p:cNvSpPr/>
          <p:nvPr/>
        </p:nvSpPr>
        <p:spPr>
          <a:xfrm>
            <a:off x="-338040" y="1196640"/>
            <a:ext cx="8522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>
                <a:solidFill>
                  <a:srgbClr val="000000"/>
                </a:solidFill>
                <a:latin typeface="Constantia"/>
              </a:rPr>
              <a:t>                  I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: Равенство по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двум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сторонам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 и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углу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 между ними </a:t>
            </a:r>
            <a:endParaRPr/>
          </a:p>
        </p:txBody>
      </p:sp>
      <p:pic>
        <p:nvPicPr>
          <p:cNvPr id="173" name="Picture 3"/>
          <p:cNvPicPr/>
          <p:nvPr/>
        </p:nvPicPr>
        <p:blipFill>
          <a:blip r:embed="rId4"/>
          <a:stretch/>
        </p:blipFill>
        <p:spPr>
          <a:xfrm>
            <a:off x="1043640" y="3141000"/>
            <a:ext cx="4896360" cy="1800000"/>
          </a:xfrm>
          <a:prstGeom prst="rect">
            <a:avLst/>
          </a:prstGeom>
          <a:ln>
            <a:noFill/>
          </a:ln>
        </p:spPr>
      </p:pic>
      <p:sp>
        <p:nvSpPr>
          <p:cNvPr id="174" name="CustomShape 3"/>
          <p:cNvSpPr/>
          <p:nvPr/>
        </p:nvSpPr>
        <p:spPr>
          <a:xfrm>
            <a:off x="-426600" y="2925000"/>
            <a:ext cx="95054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>
                <a:solidFill>
                  <a:srgbClr val="000000"/>
                </a:solidFill>
                <a:latin typeface="Constantia"/>
              </a:rPr>
              <a:t>                  II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: Равенство по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стороне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 и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двум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 прилежащим к ней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углам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-573120" y="4869000"/>
            <a:ext cx="6128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>
                <a:solidFill>
                  <a:srgbClr val="000000"/>
                </a:solidFill>
                <a:latin typeface="Constantia"/>
              </a:rPr>
              <a:t>                  III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: Равенство по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трем</a:t>
            </a: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 </a:t>
            </a:r>
            <a:r>
              <a:rPr lang="ru-RU" sz="2400" i="1" strike="noStrike">
                <a:solidFill>
                  <a:srgbClr val="000000"/>
                </a:solidFill>
                <a:latin typeface="Constantia"/>
              </a:rPr>
              <a:t>сторонам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39640" y="-171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Виды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треугольников</a:t>
            </a:r>
            <a:endParaRPr/>
          </a:p>
        </p:txBody>
      </p:sp>
      <p:graphicFrame>
        <p:nvGraphicFramePr>
          <p:cNvPr id="177" name="Table 2"/>
          <p:cNvGraphicFramePr/>
          <p:nvPr/>
        </p:nvGraphicFramePr>
        <p:xfrm>
          <a:off x="251640" y="1340640"/>
          <a:ext cx="8712720" cy="4968360"/>
        </p:xfrm>
        <a:graphic>
          <a:graphicData uri="http://schemas.openxmlformats.org/drawingml/2006/table">
            <a:tbl>
              <a:tblPr/>
              <a:tblGrid>
                <a:gridCol w="2122920"/>
                <a:gridCol w="2122920"/>
                <a:gridCol w="2122920"/>
                <a:gridCol w="2343960"/>
              </a:tblGrid>
              <a:tr h="1072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b="1" strike="noStrike">
                          <a:solidFill>
                            <a:srgbClr val="000000"/>
                          </a:solidFill>
                          <a:latin typeface="Constantia"/>
                        </a:rPr>
                        <a:t>сторона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Остроугольный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Тупоугольный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Прямоугольный</a:t>
                      </a:r>
                      <a:endParaRPr/>
                    </a:p>
                  </a:txBody>
                  <a:tcPr/>
                </a:tc>
              </a:tr>
              <a:tr h="127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Constantia"/>
                        </a:rPr>
                        <a:t>Равносторонний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onstantia"/>
                        </a:rPr>
                        <a:t>  _______________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onstantia"/>
                        </a:rPr>
                        <a:t>_______________</a:t>
                      </a:r>
                      <a:endParaRPr/>
                    </a:p>
                  </a:txBody>
                  <a:tcPr/>
                </a:tc>
              </a:tr>
              <a:tr h="126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Constantia"/>
                        </a:rPr>
                        <a:t>Равнобедренный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Constantia"/>
                        </a:rPr>
                        <a:t>Разносторонний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Line 3"/>
          <p:cNvSpPr/>
          <p:nvPr/>
        </p:nvSpPr>
        <p:spPr>
          <a:xfrm>
            <a:off x="467280" y="1556640"/>
            <a:ext cx="1562400" cy="55440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</p:sp>
      <p:sp>
        <p:nvSpPr>
          <p:cNvPr id="179" name="CustomShape 4"/>
          <p:cNvSpPr/>
          <p:nvPr/>
        </p:nvSpPr>
        <p:spPr>
          <a:xfrm>
            <a:off x="1695960" y="1412640"/>
            <a:ext cx="626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угол</a:t>
            </a:r>
            <a:endParaRPr/>
          </a:p>
        </p:txBody>
      </p:sp>
      <p:pic>
        <p:nvPicPr>
          <p:cNvPr id="180" name="Picture 2"/>
          <p:cNvPicPr/>
          <p:nvPr/>
        </p:nvPicPr>
        <p:blipFill>
          <a:blip r:embed="rId2"/>
          <a:stretch/>
        </p:blipFill>
        <p:spPr>
          <a:xfrm>
            <a:off x="2771640" y="2565000"/>
            <a:ext cx="1135080" cy="999000"/>
          </a:xfrm>
          <a:prstGeom prst="rect">
            <a:avLst/>
          </a:prstGeom>
          <a:ln w="9360">
            <a:noFill/>
          </a:ln>
        </p:spPr>
      </p:pic>
      <p:pic>
        <p:nvPicPr>
          <p:cNvPr id="181" name="Picture 3"/>
          <p:cNvPicPr/>
          <p:nvPr/>
        </p:nvPicPr>
        <p:blipFill>
          <a:blip r:embed="rId3"/>
          <a:stretch/>
        </p:blipFill>
        <p:spPr>
          <a:xfrm>
            <a:off x="2555640" y="4005000"/>
            <a:ext cx="1601280" cy="719640"/>
          </a:xfrm>
          <a:prstGeom prst="rect">
            <a:avLst/>
          </a:prstGeom>
          <a:ln w="9360">
            <a:noFill/>
          </a:ln>
        </p:spPr>
      </p:pic>
      <p:pic>
        <p:nvPicPr>
          <p:cNvPr id="182" name="Picture 5"/>
          <p:cNvPicPr/>
          <p:nvPr/>
        </p:nvPicPr>
        <p:blipFill>
          <a:blip r:embed="rId4"/>
          <a:stretch/>
        </p:blipFill>
        <p:spPr>
          <a:xfrm>
            <a:off x="4644000" y="5301360"/>
            <a:ext cx="1910880" cy="719640"/>
          </a:xfrm>
          <a:prstGeom prst="rect">
            <a:avLst/>
          </a:prstGeom>
          <a:ln w="9360">
            <a:noFill/>
          </a:ln>
        </p:spPr>
      </p:pic>
      <p:pic>
        <p:nvPicPr>
          <p:cNvPr id="183" name="Picture 6"/>
          <p:cNvPicPr/>
          <p:nvPr/>
        </p:nvPicPr>
        <p:blipFill>
          <a:blip r:embed="rId5"/>
          <a:stretch/>
        </p:blipFill>
        <p:spPr>
          <a:xfrm>
            <a:off x="2555640" y="5157360"/>
            <a:ext cx="1403640" cy="920880"/>
          </a:xfrm>
          <a:prstGeom prst="rect">
            <a:avLst/>
          </a:prstGeom>
          <a:ln w="9360">
            <a:noFill/>
          </a:ln>
        </p:spPr>
      </p:pic>
      <p:pic>
        <p:nvPicPr>
          <p:cNvPr id="184" name="Picture 7"/>
          <p:cNvPicPr/>
          <p:nvPr/>
        </p:nvPicPr>
        <p:blipFill>
          <a:blip r:embed="rId6"/>
          <a:stretch/>
        </p:blipFill>
        <p:spPr>
          <a:xfrm>
            <a:off x="7236360" y="5085360"/>
            <a:ext cx="935640" cy="1085040"/>
          </a:xfrm>
          <a:prstGeom prst="rect">
            <a:avLst/>
          </a:prstGeom>
          <a:ln w="9360">
            <a:noFill/>
          </a:ln>
        </p:spPr>
      </p:pic>
      <p:pic>
        <p:nvPicPr>
          <p:cNvPr id="185" name="Picture 8"/>
          <p:cNvPicPr/>
          <p:nvPr/>
        </p:nvPicPr>
        <p:blipFill>
          <a:blip r:embed="rId7"/>
          <a:stretch/>
        </p:blipFill>
        <p:spPr>
          <a:xfrm>
            <a:off x="4788000" y="3861000"/>
            <a:ext cx="1573560" cy="970560"/>
          </a:xfrm>
          <a:prstGeom prst="rect">
            <a:avLst/>
          </a:prstGeom>
          <a:ln w="9360">
            <a:noFill/>
          </a:ln>
        </p:spPr>
      </p:pic>
      <p:pic>
        <p:nvPicPr>
          <p:cNvPr id="186" name="Picture 10"/>
          <p:cNvPicPr/>
          <p:nvPr/>
        </p:nvPicPr>
        <p:blipFill>
          <a:blip r:embed="rId8"/>
          <a:stretch/>
        </p:blipFill>
        <p:spPr>
          <a:xfrm>
            <a:off x="7164360" y="3789000"/>
            <a:ext cx="1062360" cy="1044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67640" y="54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Соотношения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между сторонами и углами треугольника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i="1" strike="noStrike">
                <a:solidFill>
                  <a:srgbClr val="000000"/>
                </a:solidFill>
                <a:latin typeface="Times New Roman"/>
              </a:rPr>
              <a:t>Теорема</a:t>
            </a: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о </a:t>
            </a:r>
            <a:r>
              <a:rPr lang="ru-RU" sz="2600" b="1" i="1" strike="noStrike">
                <a:solidFill>
                  <a:srgbClr val="000000"/>
                </a:solidFill>
                <a:latin typeface="Times New Roman"/>
              </a:rPr>
              <a:t>сумме</a:t>
            </a: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600" b="1" i="1" strike="noStrike">
                <a:solidFill>
                  <a:srgbClr val="000000"/>
                </a:solidFill>
                <a:latin typeface="Times New Roman"/>
              </a:rPr>
              <a:t>углов</a:t>
            </a: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треугольника: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  Сумма углов треугольника равна 180°.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 b="1" i="1" strike="noStrike">
                <a:solidFill>
                  <a:srgbClr val="000000"/>
                </a:solidFill>
                <a:latin typeface="Times New Roman"/>
              </a:rPr>
              <a:t>Теорема</a:t>
            </a: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о </a:t>
            </a:r>
            <a:r>
              <a:rPr lang="ru-RU" sz="2600" b="1" i="1" strike="noStrike">
                <a:solidFill>
                  <a:srgbClr val="000000"/>
                </a:solidFill>
                <a:latin typeface="Times New Roman"/>
              </a:rPr>
              <a:t>соотношениях</a:t>
            </a: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между сторонами и углами треугольника: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Times New Roman"/>
              </a:rPr>
              <a:t>   В треугольнике против большей стороны лежит больший угол; обратно, против большего угла лежит большая сторона.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89" name="Picture 4"/>
          <p:cNvPicPr/>
          <p:nvPr/>
        </p:nvPicPr>
        <p:blipFill>
          <a:blip r:embed="rId2"/>
          <a:stretch/>
        </p:blipFill>
        <p:spPr>
          <a:xfrm>
            <a:off x="1231920" y="2781000"/>
            <a:ext cx="2964960" cy="1583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39640" y="54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Цели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и </a:t>
            </a: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задачи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урока: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539640" y="1772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1" i="1" strike="noStrike">
                <a:solidFill>
                  <a:srgbClr val="000000"/>
                </a:solidFill>
                <a:latin typeface="Constantia"/>
              </a:rPr>
              <a:t>Цель</a:t>
            </a: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 </a:t>
            </a:r>
            <a:r>
              <a:rPr lang="ru-RU" sz="2600" b="1" strike="noStrike">
                <a:solidFill>
                  <a:srgbClr val="000000"/>
                </a:solidFill>
                <a:latin typeface="Constantia"/>
              </a:rPr>
              <a:t>урока</a:t>
            </a: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: систематизация и обобщение знаний по теме.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600" b="1" i="1" strike="noStrike">
                <a:solidFill>
                  <a:srgbClr val="000000"/>
                </a:solidFill>
                <a:latin typeface="Constantia"/>
              </a:rPr>
              <a:t>Задачи</a:t>
            </a:r>
            <a:r>
              <a:rPr lang="ru-RU" sz="2600" b="1" strike="noStrike">
                <a:solidFill>
                  <a:srgbClr val="000000"/>
                </a:solidFill>
                <a:latin typeface="Constantia"/>
              </a:rPr>
              <a:t> урока: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- организовать работу класса по обобщению данной темы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- повторить и систематизировать знания по теме «Треугольники». 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- развить познавательный интерес к предмету.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- выработать навыки работы в команде;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- развить коммуникативные навыки.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6764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Неравенство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треугольника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i="1" strike="noStrike">
                <a:solidFill>
                  <a:srgbClr val="000000"/>
                </a:solidFill>
                <a:latin typeface="Constantia"/>
              </a:rPr>
              <a:t>Теорема</a:t>
            </a: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: 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Каждая сторона треугольника меньше суммы двух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других сторон.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92" name="Picture 4"/>
          <p:cNvPicPr/>
          <p:nvPr/>
        </p:nvPicPr>
        <p:blipFill>
          <a:blip r:embed="rId2"/>
          <a:stretch/>
        </p:blipFill>
        <p:spPr>
          <a:xfrm>
            <a:off x="683640" y="3573000"/>
            <a:ext cx="2964960" cy="1583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539640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Задание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№3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539640" y="1268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i="1" strike="noStrike">
                <a:solidFill>
                  <a:srgbClr val="000000"/>
                </a:solidFill>
                <a:latin typeface="Times New Roman"/>
              </a:rPr>
              <a:t>Разгадай кроссворд: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000" i="1" strike="noStrike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pic>
        <p:nvPicPr>
          <p:cNvPr id="195" name="Picture 3"/>
          <p:cNvPicPr/>
          <p:nvPr/>
        </p:nvPicPr>
        <p:blipFill>
          <a:blip r:embed="rId2"/>
          <a:stretch/>
        </p:blipFill>
        <p:spPr>
          <a:xfrm>
            <a:off x="251640" y="1845000"/>
            <a:ext cx="4657320" cy="465732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3"/>
          <p:cNvSpPr/>
          <p:nvPr/>
        </p:nvSpPr>
        <p:spPr>
          <a:xfrm>
            <a:off x="4824360" y="1917000"/>
            <a:ext cx="4513680" cy="417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По </a:t>
            </a:r>
            <a:r>
              <a:rPr lang="ru-RU" sz="1650" b="1" i="1" strike="noStrike">
                <a:solidFill>
                  <a:srgbClr val="000000"/>
                </a:solidFill>
                <a:latin typeface="Constantia"/>
              </a:rPr>
              <a:t>горизонтали</a:t>
            </a: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1. Сторона прямоугольного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треугольника. 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3. Утверждение, справедливость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которого устанавливается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 путем рассуждений.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По </a:t>
            </a:r>
            <a:r>
              <a:rPr lang="ru-RU" sz="1650" b="1" i="1" strike="noStrike">
                <a:solidFill>
                  <a:srgbClr val="000000"/>
                </a:solidFill>
                <a:latin typeface="Constantia"/>
              </a:rPr>
              <a:t>вертикали</a:t>
            </a: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2. Утверждение, по которому можно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сделать вывод о равенстве треугольников.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4. Наука, занимающаяся изучением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геометрических фигур. </a:t>
            </a:r>
            <a:endParaRPr/>
          </a:p>
          <a:p>
            <a:pPr>
              <a:lnSpc>
                <a:spcPct val="100000"/>
              </a:lnSpc>
            </a:pPr>
            <a:r>
              <a:rPr lang="ru-RU" sz="1650" strike="noStrike">
                <a:solidFill>
                  <a:srgbClr val="000000"/>
                </a:solidFill>
                <a:latin typeface="Constantia"/>
              </a:rPr>
              <a:t>5. У треугольника их три.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strike="noStrike">
                <a:solidFill>
                  <a:srgbClr val="04617B"/>
                </a:solidFill>
                <a:latin typeface="Calibri"/>
              </a:rPr>
              <a:t>Правильные ответы:</a:t>
            </a:r>
            <a:endParaRPr/>
          </a:p>
        </p:txBody>
      </p:sp>
      <p:pic>
        <p:nvPicPr>
          <p:cNvPr id="198" name="Picture 2"/>
          <p:cNvPicPr/>
          <p:nvPr/>
        </p:nvPicPr>
        <p:blipFill>
          <a:blip r:embed="rId2"/>
          <a:stretch/>
        </p:blipFill>
        <p:spPr>
          <a:xfrm>
            <a:off x="1907640" y="1935000"/>
            <a:ext cx="5184360" cy="43891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67640" y="2349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Спасибо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за </a:t>
            </a: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внимание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755640" y="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Треугольник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и его </a:t>
            </a: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элементы</a:t>
            </a:r>
            <a:endParaRPr/>
          </a:p>
        </p:txBody>
      </p:sp>
      <p:pic>
        <p:nvPicPr>
          <p:cNvPr id="100" name="Picture 2"/>
          <p:cNvPicPr/>
          <p:nvPr/>
        </p:nvPicPr>
        <p:blipFill>
          <a:blip r:embed="rId2"/>
          <a:stretch/>
        </p:blipFill>
        <p:spPr>
          <a:xfrm>
            <a:off x="1187640" y="1196640"/>
            <a:ext cx="7107120" cy="3338280"/>
          </a:xfrm>
          <a:prstGeom prst="rect">
            <a:avLst/>
          </a:prstGeom>
          <a:ln w="9360">
            <a:noFill/>
          </a:ln>
        </p:spPr>
      </p:pic>
      <p:graphicFrame>
        <p:nvGraphicFramePr>
          <p:cNvPr id="101" name="Table 2"/>
          <p:cNvGraphicFramePr/>
          <p:nvPr/>
        </p:nvGraphicFramePr>
        <p:xfrm>
          <a:off x="1547640" y="4509000"/>
          <a:ext cx="6572160" cy="1517400"/>
        </p:xfrm>
        <a:graphic>
          <a:graphicData uri="http://schemas.openxmlformats.org/drawingml/2006/table">
            <a:tbl>
              <a:tblPr/>
              <a:tblGrid>
                <a:gridCol w="2352600"/>
                <a:gridCol w="2274120"/>
                <a:gridCol w="1945440"/>
              </a:tblGrid>
              <a:tr h="63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i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Вершины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Arial"/>
                        </a:rPr>
                        <a:t>∆АВС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i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Стороны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 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Arial"/>
                        </a:rPr>
                        <a:t>∆АВС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i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Углы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Constantia"/>
                        </a:rPr>
                        <a:t> </a:t>
                      </a:r>
                      <a:r>
                        <a:rPr lang="ru-RU" b="1" strike="noStrike">
                          <a:solidFill>
                            <a:srgbClr val="FFFFFF"/>
                          </a:solidFill>
                          <a:latin typeface="Arial"/>
                        </a:rPr>
                        <a:t>∆АВС</a:t>
                      </a:r>
                      <a:endParaRPr/>
                    </a:p>
                  </a:txBody>
                  <a:tcPr/>
                </a:tc>
              </a:tr>
              <a:tr h="87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onstantia"/>
                        </a:rPr>
                        <a:t>А, В, 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onstantia"/>
                        </a:rPr>
                        <a:t>АВ, ВС, 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" name="CustomShape 3"/>
          <p:cNvSpPr/>
          <p:nvPr/>
        </p:nvSpPr>
        <p:spPr>
          <a:xfrm>
            <a:off x="2123640" y="6093360"/>
            <a:ext cx="61203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i="1" strike="noStrike">
                <a:solidFill>
                  <a:srgbClr val="000000"/>
                </a:solidFill>
                <a:latin typeface="Constantia"/>
              </a:rPr>
              <a:t>Периметр</a:t>
            </a:r>
            <a:r>
              <a:rPr lang="ru-RU" b="1" strike="noStrike">
                <a:solidFill>
                  <a:srgbClr val="000000"/>
                </a:solidFill>
                <a:latin typeface="Constantia"/>
              </a:rPr>
              <a:t> ∆АВС равен </a:t>
            </a:r>
            <a:r>
              <a:rPr lang="ru-RU" strike="noStrike">
                <a:solidFill>
                  <a:srgbClr val="000000"/>
                </a:solidFill>
                <a:latin typeface="Constantia"/>
              </a:rPr>
              <a:t>Р∆АВС= АВ+ВС+АС.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Задание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№1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3000" i="1" strike="noStrike">
                <a:solidFill>
                  <a:srgbClr val="000000"/>
                </a:solidFill>
                <a:latin typeface="Times New Roman"/>
              </a:rPr>
              <a:t>Определите вид треугольника.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3000" i="1" strike="noStrike">
                <a:solidFill>
                  <a:srgbClr val="000000"/>
                </a:solidFill>
                <a:latin typeface="Times New Roman"/>
              </a:rPr>
              <a:t> Назовите большую сторону и меньший угол.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3000" i="1" strike="noStrike">
                <a:solidFill>
                  <a:srgbClr val="000000"/>
                </a:solidFill>
                <a:latin typeface="Times New Roman"/>
              </a:rPr>
              <a:t>Перечислите свойства данного треугольника.</a:t>
            </a:r>
            <a:endParaRPr/>
          </a:p>
        </p:txBody>
      </p:sp>
      <p:pic>
        <p:nvPicPr>
          <p:cNvPr id="105" name="Picture 5"/>
          <p:cNvPicPr/>
          <p:nvPr/>
        </p:nvPicPr>
        <p:blipFill>
          <a:blip r:embed="rId2"/>
          <a:stretch/>
        </p:blipFill>
        <p:spPr>
          <a:xfrm>
            <a:off x="1043640" y="4797000"/>
            <a:ext cx="1763280" cy="1733040"/>
          </a:xfrm>
          <a:prstGeom prst="rect">
            <a:avLst/>
          </a:prstGeom>
          <a:ln w="9360">
            <a:noFill/>
          </a:ln>
        </p:spPr>
      </p:pic>
      <p:pic>
        <p:nvPicPr>
          <p:cNvPr id="106" name="Picture 6"/>
          <p:cNvPicPr/>
          <p:nvPr/>
        </p:nvPicPr>
        <p:blipFill>
          <a:blip r:embed="rId3"/>
          <a:stretch/>
        </p:blipFill>
        <p:spPr>
          <a:xfrm>
            <a:off x="3636000" y="4725000"/>
            <a:ext cx="2197800" cy="1757160"/>
          </a:xfrm>
          <a:prstGeom prst="rect">
            <a:avLst/>
          </a:prstGeom>
          <a:ln w="9360">
            <a:noFill/>
          </a:ln>
        </p:spPr>
      </p:pic>
      <p:pic>
        <p:nvPicPr>
          <p:cNvPr id="107" name="Picture 7"/>
          <p:cNvPicPr/>
          <p:nvPr/>
        </p:nvPicPr>
        <p:blipFill>
          <a:blip r:embed="rId4"/>
          <a:stretch/>
        </p:blipFill>
        <p:spPr>
          <a:xfrm>
            <a:off x="6804360" y="4725000"/>
            <a:ext cx="1227960" cy="1944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67640" y="260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Занимательные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</a:t>
            </a: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ребусы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:</a:t>
            </a:r>
            <a:endParaRPr/>
          </a:p>
        </p:txBody>
      </p:sp>
      <p:pic>
        <p:nvPicPr>
          <p:cNvPr id="109" name="Picture 1"/>
          <p:cNvPicPr/>
          <p:nvPr/>
        </p:nvPicPr>
        <p:blipFill>
          <a:blip r:embed="rId3"/>
          <a:stretch/>
        </p:blipFill>
        <p:spPr>
          <a:xfrm>
            <a:off x="2555640" y="1772640"/>
            <a:ext cx="4325040" cy="1639080"/>
          </a:xfrm>
          <a:prstGeom prst="rect">
            <a:avLst/>
          </a:prstGeom>
          <a:ln w="9360">
            <a:noFill/>
          </a:ln>
        </p:spPr>
      </p:pic>
      <p:pic>
        <p:nvPicPr>
          <p:cNvPr id="110" name="Picture 3"/>
          <p:cNvPicPr/>
          <p:nvPr/>
        </p:nvPicPr>
        <p:blipFill>
          <a:blip r:embed="rId4"/>
          <a:stretch/>
        </p:blipFill>
        <p:spPr>
          <a:xfrm>
            <a:off x="2988000" y="5013000"/>
            <a:ext cx="3756600" cy="1539000"/>
          </a:xfrm>
          <a:prstGeom prst="rect">
            <a:avLst/>
          </a:prstGeom>
          <a:ln w="9360"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978840" y="2565000"/>
            <a:ext cx="1148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onstantia"/>
              </a:rPr>
              <a:t>Ребус №1:</a:t>
            </a:r>
            <a:endParaRPr/>
          </a:p>
        </p:txBody>
      </p:sp>
      <p:sp>
        <p:nvSpPr>
          <p:cNvPr id="112" name="CustomShape 3"/>
          <p:cNvSpPr/>
          <p:nvPr/>
        </p:nvSpPr>
        <p:spPr>
          <a:xfrm>
            <a:off x="906840" y="4005000"/>
            <a:ext cx="1188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onstantia"/>
              </a:rPr>
              <a:t>Ребус №2:</a:t>
            </a:r>
            <a:endParaRPr/>
          </a:p>
        </p:txBody>
      </p:sp>
      <p:sp>
        <p:nvSpPr>
          <p:cNvPr id="113" name="CustomShape 4"/>
          <p:cNvSpPr/>
          <p:nvPr/>
        </p:nvSpPr>
        <p:spPr>
          <a:xfrm>
            <a:off x="979560" y="5373360"/>
            <a:ext cx="1180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onstantia"/>
              </a:rPr>
              <a:t>Ребус №3:</a:t>
            </a:r>
            <a:endParaRPr/>
          </a:p>
        </p:txBody>
      </p:sp>
      <p:pic>
        <p:nvPicPr>
          <p:cNvPr id="114" name="Picture 4"/>
          <p:cNvPicPr/>
          <p:nvPr/>
        </p:nvPicPr>
        <p:blipFill>
          <a:blip r:embed="rId5"/>
          <a:stretch/>
        </p:blipFill>
        <p:spPr>
          <a:xfrm>
            <a:off x="2411640" y="3573000"/>
            <a:ext cx="4923000" cy="12348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95640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5000" b="1" i="1" strike="noStrike">
                <a:solidFill>
                  <a:srgbClr val="04617B"/>
                </a:solidFill>
                <a:latin typeface="Calibri"/>
              </a:rPr>
              <a:t>Задание</a:t>
            </a:r>
            <a:r>
              <a:rPr lang="ru-RU" sz="5000" strike="noStrike">
                <a:solidFill>
                  <a:srgbClr val="04617B"/>
                </a:solidFill>
                <a:latin typeface="Calibri"/>
              </a:rPr>
              <a:t> №2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1547640" y="3487320"/>
            <a:ext cx="1439640" cy="1439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№2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1 балл</a:t>
            </a:r>
            <a:endParaRPr/>
          </a:p>
        </p:txBody>
      </p:sp>
      <p:sp>
        <p:nvSpPr>
          <p:cNvPr id="117" name="CustomShape 3"/>
          <p:cNvSpPr/>
          <p:nvPr/>
        </p:nvSpPr>
        <p:spPr>
          <a:xfrm>
            <a:off x="6300000" y="5202000"/>
            <a:ext cx="1439640" cy="1439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№9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3 балла</a:t>
            </a:r>
            <a:endParaRPr/>
          </a:p>
        </p:txBody>
      </p:sp>
      <p:sp>
        <p:nvSpPr>
          <p:cNvPr id="118" name="CustomShape 4"/>
          <p:cNvSpPr/>
          <p:nvPr/>
        </p:nvSpPr>
        <p:spPr>
          <a:xfrm>
            <a:off x="1547640" y="5202000"/>
            <a:ext cx="1439640" cy="1439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Задача№3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1 балл</a:t>
            </a:r>
            <a:endParaRPr/>
          </a:p>
        </p:txBody>
      </p:sp>
      <p:sp>
        <p:nvSpPr>
          <p:cNvPr id="119" name="CustomShape 5"/>
          <p:cNvSpPr/>
          <p:nvPr/>
        </p:nvSpPr>
        <p:spPr>
          <a:xfrm>
            <a:off x="6300360" y="3487320"/>
            <a:ext cx="1439640" cy="1439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№8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3 балла</a:t>
            </a:r>
            <a:endParaRPr/>
          </a:p>
        </p:txBody>
      </p:sp>
      <p:sp>
        <p:nvSpPr>
          <p:cNvPr id="120" name="CustomShape 6"/>
          <p:cNvSpPr/>
          <p:nvPr/>
        </p:nvSpPr>
        <p:spPr>
          <a:xfrm>
            <a:off x="3924000" y="5202000"/>
            <a:ext cx="1439640" cy="14396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№6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2 балла</a:t>
            </a:r>
            <a:endParaRPr/>
          </a:p>
        </p:txBody>
      </p:sp>
      <p:sp>
        <p:nvSpPr>
          <p:cNvPr id="121" name="CustomShape 7"/>
          <p:cNvSpPr/>
          <p:nvPr/>
        </p:nvSpPr>
        <p:spPr>
          <a:xfrm>
            <a:off x="3924000" y="3487320"/>
            <a:ext cx="1439640" cy="14396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№5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2 балла</a:t>
            </a:r>
            <a:endParaRPr/>
          </a:p>
        </p:txBody>
      </p:sp>
      <p:sp>
        <p:nvSpPr>
          <p:cNvPr id="122" name="CustomShape 8"/>
          <p:cNvSpPr/>
          <p:nvPr/>
        </p:nvSpPr>
        <p:spPr>
          <a:xfrm>
            <a:off x="3924000" y="1772640"/>
            <a:ext cx="1439640" cy="14396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№4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2 балла</a:t>
            </a:r>
            <a:endParaRPr/>
          </a:p>
        </p:txBody>
      </p:sp>
      <p:sp>
        <p:nvSpPr>
          <p:cNvPr id="123" name="CustomShape 9"/>
          <p:cNvSpPr/>
          <p:nvPr/>
        </p:nvSpPr>
        <p:spPr>
          <a:xfrm>
            <a:off x="6300360" y="1772640"/>
            <a:ext cx="1439640" cy="1439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Задача №7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3 балла</a:t>
            </a:r>
            <a:endParaRPr/>
          </a:p>
        </p:txBody>
      </p:sp>
      <p:sp>
        <p:nvSpPr>
          <p:cNvPr id="124" name="CustomShape 10"/>
          <p:cNvSpPr/>
          <p:nvPr/>
        </p:nvSpPr>
        <p:spPr>
          <a:xfrm>
            <a:off x="1547640" y="1772640"/>
            <a:ext cx="1439640" cy="1439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 Задача №1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onstantia"/>
              </a:rPr>
              <a:t>1 балл</a:t>
            </a:r>
            <a:endParaRPr/>
          </a:p>
        </p:txBody>
      </p:sp>
      <p:sp>
        <p:nvSpPr>
          <p:cNvPr id="125" name="CustomShape 11"/>
          <p:cNvSpPr/>
          <p:nvPr/>
        </p:nvSpPr>
        <p:spPr>
          <a:xfrm>
            <a:off x="2963880" y="1124640"/>
            <a:ext cx="314532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i="1" strike="noStrike">
                <a:solidFill>
                  <a:srgbClr val="000000"/>
                </a:solidFill>
                <a:latin typeface="Times New Roman"/>
              </a:rPr>
              <a:t>Выберите задачу: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67640" y="836640"/>
            <a:ext cx="843480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№1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  Можно ли из проволоки длиной 15см согнуть равнобедренный треугольник с основанием 8 см?</a:t>
            </a:r>
            <a:endParaRPr/>
          </a:p>
        </p:txBody>
      </p:sp>
      <p:pic>
        <p:nvPicPr>
          <p:cNvPr id="127" name="Picture 2"/>
          <p:cNvPicPr/>
          <p:nvPr/>
        </p:nvPicPr>
        <p:blipFill>
          <a:blip r:embed="rId2"/>
          <a:stretch/>
        </p:blipFill>
        <p:spPr>
          <a:xfrm>
            <a:off x="1547640" y="3285000"/>
            <a:ext cx="5810400" cy="3192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23640" y="764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№2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       В треугольнике АВС    А равен    В. СЕ –биссектриса. Сравните отрезки АЕ и ВЕ.</a:t>
            </a:r>
            <a:endParaRPr/>
          </a:p>
        </p:txBody>
      </p:sp>
      <p:pic>
        <p:nvPicPr>
          <p:cNvPr id="129" name="Picture 2"/>
          <p:cNvPicPr/>
          <p:nvPr/>
        </p:nvPicPr>
        <p:blipFill>
          <a:blip r:embed="rId2"/>
          <a:stretch/>
        </p:blipFill>
        <p:spPr>
          <a:xfrm>
            <a:off x="2195640" y="3141000"/>
            <a:ext cx="4729680" cy="3442680"/>
          </a:xfrm>
          <a:prstGeom prst="rect">
            <a:avLst/>
          </a:prstGeom>
          <a:ln w="9360">
            <a:noFill/>
          </a:ln>
        </p:spPr>
      </p:pic>
      <p:pic>
        <p:nvPicPr>
          <p:cNvPr id="130" name="Picture 4"/>
          <p:cNvPicPr/>
          <p:nvPr/>
        </p:nvPicPr>
        <p:blipFill>
          <a:blip r:embed="rId3"/>
          <a:stretch/>
        </p:blipFill>
        <p:spPr>
          <a:xfrm>
            <a:off x="5580000" y="1700640"/>
            <a:ext cx="325800" cy="215640"/>
          </a:xfrm>
          <a:prstGeom prst="rect">
            <a:avLst/>
          </a:prstGeom>
          <a:ln w="9360">
            <a:noFill/>
          </a:ln>
        </p:spPr>
      </p:pic>
      <p:pic>
        <p:nvPicPr>
          <p:cNvPr id="131" name="Picture 4"/>
          <p:cNvPicPr/>
          <p:nvPr/>
        </p:nvPicPr>
        <p:blipFill>
          <a:blip r:embed="rId3"/>
          <a:stretch/>
        </p:blipFill>
        <p:spPr>
          <a:xfrm>
            <a:off x="7596360" y="1700640"/>
            <a:ext cx="325800" cy="215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67640" y="119664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i="1" strike="noStrike">
                <a:solidFill>
                  <a:srgbClr val="000000"/>
                </a:solidFill>
                <a:latin typeface="Constantia"/>
              </a:rPr>
              <a:t>Задача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№3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 Внешний угол треугольника больше углов, не смежных с ним, соответственно на 60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 и 50</a:t>
            </a:r>
            <a:r>
              <a:rPr lang="ru-RU" sz="3600" strike="noStrike">
                <a:solidFill>
                  <a:srgbClr val="000000"/>
                </a:solidFill>
                <a:latin typeface="Arial"/>
              </a:rPr>
              <a:t>°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. Является ли этот треугольник </a:t>
            </a:r>
            <a:r>
              <a:rPr lang="ru-RU" sz="3600" i="1" strike="noStrike">
                <a:solidFill>
                  <a:srgbClr val="000000"/>
                </a:solidFill>
                <a:latin typeface="Constantia"/>
              </a:rPr>
              <a:t>остроугольным</a:t>
            </a:r>
            <a:r>
              <a:rPr lang="ru-RU" sz="3600" strike="noStrike">
                <a:solidFill>
                  <a:srgbClr val="000000"/>
                </a:solidFill>
                <a:latin typeface="Constantia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616</Words>
  <Application>Microsoft Office PowerPoint</Application>
  <PresentationFormat>Экран (4:3)</PresentationFormat>
  <Paragraphs>127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геометрии на тему: «Треугольники»</dc:title>
  <dc:creator>USER</dc:creator>
  <cp:lastModifiedBy>Надежда Пронская</cp:lastModifiedBy>
  <cp:revision>104</cp:revision>
  <dcterms:created xsi:type="dcterms:W3CDTF">2015-05-01T17:32:00Z</dcterms:created>
  <dcterms:modified xsi:type="dcterms:W3CDTF">2022-10-04T11:09:17Z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Krokoz™ Inc.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23</vt:i4>
  </property>
</Properties>
</file>